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2"/>
  </p:notesMasterIdLst>
  <p:sldIdLst>
    <p:sldId id="256" r:id="rId2"/>
    <p:sldId id="257" r:id="rId3"/>
    <p:sldId id="278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6B683-B223-4EE5-B92C-A8F08456723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58126-CF0F-4F6C-B1B5-6AB0FF8EF7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58126-CF0F-4F6C-B1B5-6AB0FF8EF7FF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E09BEC0-70E7-4700-AAB1-2557E1BE7EDE}" type="datetimeFigureOut">
              <a:rPr lang="es-ES" smtClean="0"/>
              <a:pPr/>
              <a:t>17/01/2011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0314FF-13BF-43FE-8273-EA41D4BDEF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2.jpeg"/><Relationship Id="rId7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5" Type="http://schemas.openxmlformats.org/officeDocument/2006/relationships/image" Target="../media/image14.jpeg"/><Relationship Id="rId10" Type="http://schemas.openxmlformats.org/officeDocument/2006/relationships/image" Target="../media/image15.jpeg"/><Relationship Id="rId4" Type="http://schemas.openxmlformats.org/officeDocument/2006/relationships/image" Target="../media/image13.jpeg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maricrus.wmv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ASIAA.wmv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Admin\Desktop\carmen.wmv" TargetMode="Externa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0"/>
            <a:ext cx="8077200" cy="1714488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      </a:t>
            </a:r>
            <a:r>
              <a:rPr lang="es-ES_tradnl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Los  pedagogos  socialistas.</a:t>
            </a:r>
            <a:endParaRPr lang="es-E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72198" y="5286388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 María Morata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14282" y="578645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Asia Martínez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214282" y="528638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Lidia Espinosa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14282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Carmen Martínez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143636" y="614364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Mari Cruz Padilla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43636" y="571501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Isabel Palazón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571736" y="564357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María Del Carmen Martínez</a:t>
            </a:r>
            <a:endParaRPr lang="es-ES" dirty="0"/>
          </a:p>
        </p:txBody>
      </p:sp>
      <p:pic>
        <p:nvPicPr>
          <p:cNvPr id="21506" name="Picture 2" descr="http://www.tribunadocente.com.ar/imagenes/makaren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071810"/>
            <a:ext cx="1357322" cy="1838952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1508" name="Picture 4" descr="http://www.psyparents.ru/files/knigi/blonsk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1357322" cy="1857388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1513" name="Picture 9" descr="http://3.bp.blogspot.com/_BTelJoEqTw8/TPwdX-It6MI/AAAAAAAAAZw/BBTfB5Y08NE/s400/Sukhomlinsk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071810"/>
            <a:ext cx="1285884" cy="1857388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1517" name="Picture 13" descr="http://martolauz.files.wordpress.com/2007/05/bourdieu.thumbnail.jpg?w=4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3071810"/>
            <a:ext cx="1214446" cy="1824557"/>
          </a:xfrm>
          <a:prstGeom prst="rect">
            <a:avLst/>
          </a:prstGeom>
          <a:noFill/>
          <a:ln w="4762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5" name="Picture 8" descr="http://www.antoniomunoz.es/img/friedrich-engel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357298"/>
            <a:ext cx="1107136" cy="1478289"/>
          </a:xfrm>
          <a:prstGeom prst="rect">
            <a:avLst/>
          </a:prstGeom>
          <a:noFill/>
        </p:spPr>
      </p:pic>
      <p:pic>
        <p:nvPicPr>
          <p:cNvPr id="16" name="Picture 6" descr="http://www.marxismo.org/files/marxblancoynegr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1" y="1357298"/>
            <a:ext cx="1226577" cy="1500198"/>
          </a:xfrm>
          <a:prstGeom prst="rect">
            <a:avLst/>
          </a:prstGeom>
          <a:noFill/>
        </p:spPr>
      </p:pic>
      <p:pic>
        <p:nvPicPr>
          <p:cNvPr id="17" name="Picture 14" descr="http://2.bp.blogspot.com/_-EmMvywq1Jw/Sg8xVwGtZkI/AAAAAAAAAQM/M2JD4kFFYVM/s400/gramsci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3071810"/>
            <a:ext cx="1285884" cy="1833555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18" name="Picture 2" descr="Kliknij, aby powiekszyc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3071811"/>
            <a:ext cx="1373700" cy="1857388"/>
          </a:xfrm>
          <a:prstGeom prst="rect">
            <a:avLst/>
          </a:prstGeom>
          <a:noFill/>
          <a:ln w="4445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9" name="18 Forma libre"/>
          <p:cNvSpPr/>
          <p:nvPr/>
        </p:nvSpPr>
        <p:spPr>
          <a:xfrm rot="2419326">
            <a:off x="5752339" y="1926961"/>
            <a:ext cx="2568544" cy="837640"/>
          </a:xfrm>
          <a:custGeom>
            <a:avLst/>
            <a:gdLst>
              <a:gd name="connsiteX0" fmla="*/ 0 w 1688123"/>
              <a:gd name="connsiteY0" fmla="*/ 28135 h 28135"/>
              <a:gd name="connsiteX1" fmla="*/ 1688123 w 1688123"/>
              <a:gd name="connsiteY1" fmla="*/ 0 h 28135"/>
              <a:gd name="connsiteX2" fmla="*/ 1688123 w 1688123"/>
              <a:gd name="connsiteY2" fmla="*/ 0 h 2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8123" h="28135">
                <a:moveTo>
                  <a:pt x="0" y="28135"/>
                </a:moveTo>
                <a:lnTo>
                  <a:pt x="1688123" y="0"/>
                </a:lnTo>
                <a:lnTo>
                  <a:pt x="1688123" y="0"/>
                </a:lnTo>
              </a:path>
            </a:pathLst>
          </a:custGeom>
          <a:ln w="730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orma libre"/>
          <p:cNvSpPr/>
          <p:nvPr/>
        </p:nvSpPr>
        <p:spPr>
          <a:xfrm>
            <a:off x="500034" y="1857364"/>
            <a:ext cx="2365119" cy="1000132"/>
          </a:xfrm>
          <a:custGeom>
            <a:avLst/>
            <a:gdLst>
              <a:gd name="connsiteX0" fmla="*/ 0 w 1688123"/>
              <a:gd name="connsiteY0" fmla="*/ 28135 h 28135"/>
              <a:gd name="connsiteX1" fmla="*/ 1688123 w 1688123"/>
              <a:gd name="connsiteY1" fmla="*/ 0 h 28135"/>
              <a:gd name="connsiteX2" fmla="*/ 1688123 w 1688123"/>
              <a:gd name="connsiteY2" fmla="*/ 0 h 2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8123" h="28135">
                <a:moveTo>
                  <a:pt x="0" y="28135"/>
                </a:moveTo>
                <a:lnTo>
                  <a:pt x="1688123" y="0"/>
                </a:lnTo>
                <a:lnTo>
                  <a:pt x="1688123" y="0"/>
                </a:lnTo>
              </a:path>
            </a:pathLst>
          </a:custGeom>
          <a:ln w="730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0" y="1142984"/>
            <a:ext cx="9144000" cy="9286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6000" dirty="0" smtClean="0">
                <a:solidFill>
                  <a:schemeClr val="bg1"/>
                </a:solidFill>
                <a:latin typeface="Book Antiqua" pitchFamily="18" charset="0"/>
              </a:rPr>
              <a:t>8)</a:t>
            </a:r>
            <a:r>
              <a:rPr lang="es-ES_tradnl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Passaron y Bordieu</a:t>
            </a:r>
            <a:endParaRPr lang="es-ES" sz="5400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428596" y="1142984"/>
            <a:ext cx="7786742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8072462" y="500042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8072462" y="78579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720" y="214290"/>
            <a:ext cx="8286808" cy="10001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6362909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Rectángulo"/>
          <p:cNvSpPr/>
          <p:nvPr/>
        </p:nvSpPr>
        <p:spPr>
          <a:xfrm>
            <a:off x="0" y="928670"/>
            <a:ext cx="914400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214282" y="1071546"/>
            <a:ext cx="4214842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_tradnl" b="1" dirty="0" smtClean="0"/>
              <a:t>Los autores tratan de comprender las relaciones que se establecen entre la estructura social y el mundo de la educación</a:t>
            </a:r>
            <a:r>
              <a:rPr lang="es-ES_tradnl" b="1" dirty="0" smtClean="0"/>
              <a:t>: describen </a:t>
            </a:r>
            <a:r>
              <a:rPr lang="es-ES_tradnl" b="1" dirty="0" smtClean="0"/>
              <a:t>y explican el funcionamiento de la escuela</a:t>
            </a:r>
            <a:r>
              <a:rPr lang="es-ES_tradnl" dirty="0" smtClean="0"/>
              <a:t>.</a:t>
            </a:r>
            <a:endParaRPr lang="es-ES_tradnl" dirty="0" smtClean="0"/>
          </a:p>
          <a:p>
            <a:pPr algn="just">
              <a:buFont typeface="Wingdings" pitchFamily="2" charset="2"/>
              <a:buChar char="§"/>
            </a:pPr>
            <a:r>
              <a:rPr lang="es-ES_tradnl" dirty="0" smtClean="0"/>
              <a:t>La </a:t>
            </a:r>
            <a:r>
              <a:rPr lang="es-ES_tradnl" dirty="0" smtClean="0"/>
              <a:t>escuela fomenta las desigualdades sociales: el sistema escolar impone la cultura de las clases dominantes y desecha la propia de los otros grupos sociales.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b="1" dirty="0" smtClean="0"/>
              <a:t>La </a:t>
            </a:r>
            <a:r>
              <a:rPr lang="es-ES_tradnl" b="1" dirty="0" smtClean="0"/>
              <a:t>cultura de las clases dominantes es </a:t>
            </a:r>
            <a:r>
              <a:rPr lang="es-ES_tradnl" b="1" dirty="0" smtClean="0"/>
              <a:t>establecida </a:t>
            </a:r>
            <a:r>
              <a:rPr lang="es-ES_tradnl" b="1" dirty="0" smtClean="0"/>
              <a:t>como legitima, la presenta como la cultura objetiva, indiscutible. Sin embargo, los autores defienden que no existe cultura legitima, sino que toda la cultura es arbitraria.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dirty="0" smtClean="0"/>
              <a:t>Los </a:t>
            </a:r>
            <a:r>
              <a:rPr lang="es-ES_tradnl" dirty="0" smtClean="0"/>
              <a:t>autores pretenden desde la </a:t>
            </a:r>
            <a:r>
              <a:rPr lang="es-ES_tradnl" dirty="0" smtClean="0"/>
              <a:t>sociología </a:t>
            </a:r>
            <a:r>
              <a:rPr lang="es-ES_tradnl" dirty="0" smtClean="0"/>
              <a:t>actuar como “voz de denuncia”, para poder actuar así en consecuencia y generar cambios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26" name="Picture 21" descr="http://3.bp.blogspot.com/_H9XHQ7KKuzE/SgynPQozLbI/AAAAAAAAACY/4hL0ZckrPm0/s200/Bourdie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00109"/>
            <a:ext cx="2643206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 flipV="1">
            <a:off x="1000100" y="2214554"/>
            <a:ext cx="6929486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1000100" y="3214686"/>
            <a:ext cx="6929486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V="1">
            <a:off x="1000100" y="2714620"/>
            <a:ext cx="6929486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</a:t>
            </a:r>
            <a:r>
              <a:rPr lang="es-ES_tradn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Índice :</a:t>
            </a:r>
            <a:endParaRPr lang="es-E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115328" cy="4572032"/>
          </a:xfrm>
        </p:spPr>
        <p:txBody>
          <a:bodyPr>
            <a:normAutofit/>
          </a:bodyPr>
          <a:lstStyle/>
          <a:p>
            <a:r>
              <a:rPr lang="es-ES_tradnl" dirty="0" smtClean="0"/>
              <a:t>Introducción                                                            1</a:t>
            </a:r>
          </a:p>
          <a:p>
            <a:r>
              <a:rPr lang="es-ES_tradnl" dirty="0" smtClean="0"/>
              <a:t>Cronología                                                               2</a:t>
            </a:r>
          </a:p>
          <a:p>
            <a:r>
              <a:rPr lang="es-ES_tradnl" dirty="0" smtClean="0"/>
              <a:t>Blonskij                                                                      3</a:t>
            </a:r>
          </a:p>
          <a:p>
            <a:r>
              <a:rPr lang="es-ES_tradnl" dirty="0" smtClean="0"/>
              <a:t>Makarenko                                                               4</a:t>
            </a:r>
          </a:p>
          <a:p>
            <a:r>
              <a:rPr lang="es-ES_tradnl" dirty="0" smtClean="0"/>
              <a:t>Gramsci                                                                     5</a:t>
            </a:r>
          </a:p>
          <a:p>
            <a:r>
              <a:rPr lang="es-ES_tradnl" dirty="0" smtClean="0"/>
              <a:t>Suchodolsky                                                            6</a:t>
            </a:r>
          </a:p>
          <a:p>
            <a:r>
              <a:rPr lang="es-ES_tradnl" dirty="0" smtClean="0"/>
              <a:t>Sujomlinski                                                               7</a:t>
            </a:r>
          </a:p>
          <a:p>
            <a:r>
              <a:rPr lang="es-ES_tradnl" dirty="0" smtClean="0"/>
              <a:t>Passaron y Bordieu                                               8</a:t>
            </a:r>
          </a:p>
          <a:p>
            <a:pPr>
              <a:buNone/>
            </a:pPr>
            <a:r>
              <a:rPr lang="es-ES_tradnl" dirty="0" smtClean="0"/>
              <a:t>                                                                       </a:t>
            </a:r>
            <a:endParaRPr lang="es-ES" dirty="0" smtClean="0"/>
          </a:p>
          <a:p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_tradnl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571472" y="1142984"/>
            <a:ext cx="2928958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3786182" y="285728"/>
            <a:ext cx="5072098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flipV="1">
            <a:off x="928662" y="4714884"/>
            <a:ext cx="7000924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V="1">
            <a:off x="928662" y="4214818"/>
            <a:ext cx="7000924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flipV="1">
            <a:off x="928662" y="3786190"/>
            <a:ext cx="7000924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1000100" y="5715016"/>
            <a:ext cx="6929486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V="1">
            <a:off x="1000100" y="5214950"/>
            <a:ext cx="7000924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35 Conector recto"/>
          <p:cNvCxnSpPr/>
          <p:nvPr/>
        </p:nvCxnSpPr>
        <p:spPr>
          <a:xfrm>
            <a:off x="928662" y="2071678"/>
            <a:ext cx="2928958" cy="7143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bg1"/>
                </a:solidFill>
                <a:latin typeface="Book Antiqua" pitchFamily="18" charset="0"/>
              </a:rPr>
              <a:t>1) </a:t>
            </a:r>
            <a:r>
              <a:rPr lang="es-ES_tradnl" dirty="0" smtClean="0">
                <a:latin typeface="Book Antiqua" pitchFamily="18" charset="0"/>
              </a:rPr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686800" cy="3214709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 histórico: </a:t>
            </a:r>
            <a:r>
              <a:rPr lang="es-ES" sz="2400" dirty="0" smtClean="0"/>
              <a:t>Revolución </a:t>
            </a:r>
            <a:r>
              <a:rPr lang="es-ES" sz="2400" dirty="0" smtClean="0"/>
              <a:t>R</a:t>
            </a:r>
            <a:r>
              <a:rPr lang="es-ES" sz="2400" dirty="0" smtClean="0"/>
              <a:t>usa 1917</a:t>
            </a:r>
          </a:p>
          <a:p>
            <a:pPr fontAlgn="base">
              <a:buNone/>
            </a:pPr>
            <a:endParaRPr lang="es-ES" dirty="0" smtClean="0"/>
          </a:p>
          <a:p>
            <a:pPr fontAlgn="base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</a:t>
            </a:r>
            <a:r>
              <a:rPr lang="es-ES" dirty="0" smtClean="0"/>
              <a:t>: </a:t>
            </a:r>
            <a:endParaRPr lang="es-ES" dirty="0" smtClean="0"/>
          </a:p>
          <a:p>
            <a:pPr fontAlgn="base">
              <a:buNone/>
            </a:pPr>
            <a:endParaRPr lang="es-ES" dirty="0" smtClean="0"/>
          </a:p>
          <a:p>
            <a:pPr fontAlgn="base"/>
            <a:r>
              <a:rPr lang="es-ES" dirty="0" smtClean="0"/>
              <a:t> 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onsecuencias</a:t>
            </a:r>
            <a:r>
              <a:rPr lang="es-ES" dirty="0" smtClean="0"/>
              <a:t>:</a:t>
            </a:r>
            <a:r>
              <a:rPr lang="es-ES" sz="2400" dirty="0" smtClean="0"/>
              <a:t> sociedad sin </a:t>
            </a:r>
            <a:r>
              <a:rPr lang="es-ES" sz="2400" dirty="0" smtClean="0"/>
              <a:t>clases sociales ni económicas</a:t>
            </a:r>
            <a:endParaRPr lang="es-ES" dirty="0" smtClean="0"/>
          </a:p>
          <a:p>
            <a:pPr fontAlgn="base"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cxnSp>
        <p:nvCxnSpPr>
          <p:cNvPr id="4" name="3 Conector recto"/>
          <p:cNvCxnSpPr/>
          <p:nvPr/>
        </p:nvCxnSpPr>
        <p:spPr>
          <a:xfrm>
            <a:off x="571472" y="1142984"/>
            <a:ext cx="4143404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Elipse"/>
          <p:cNvSpPr/>
          <p:nvPr/>
        </p:nvSpPr>
        <p:spPr>
          <a:xfrm>
            <a:off x="4572000" y="57148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4572000" y="78579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4929190" y="357166"/>
            <a:ext cx="4000528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2143108" y="2214554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V="1">
            <a:off x="2214546" y="2501894"/>
            <a:ext cx="500066" cy="14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2214546" y="2786058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714612" y="2357430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Oposición al Régimen zarista</a:t>
            </a:r>
            <a:endParaRPr lang="es-E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786050" y="278605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Descontento social de las clases bajas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>
            <a:off x="1000100" y="3643314"/>
            <a:ext cx="2214578" cy="158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928662" y="2928934"/>
            <a:ext cx="1285884" cy="158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1537" y="3714752"/>
            <a:ext cx="782246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6" descr="http://www.marxismo.org/files/marxblancoynegr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572008"/>
            <a:ext cx="1714512" cy="2096980"/>
          </a:xfrm>
          <a:prstGeom prst="rect">
            <a:avLst/>
          </a:prstGeom>
          <a:noFill/>
        </p:spPr>
      </p:pic>
      <p:sp>
        <p:nvSpPr>
          <p:cNvPr id="46" name="45 Rectángulo"/>
          <p:cNvSpPr/>
          <p:nvPr/>
        </p:nvSpPr>
        <p:spPr>
          <a:xfrm>
            <a:off x="642910" y="1643050"/>
            <a:ext cx="635798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CuadroTexto"/>
          <p:cNvSpPr txBox="1"/>
          <p:nvPr/>
        </p:nvSpPr>
        <p:spPr>
          <a:xfrm>
            <a:off x="2714612" y="20002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Hambre</a:t>
            </a:r>
            <a:endParaRPr lang="es-ES" dirty="0"/>
          </a:p>
        </p:txBody>
      </p:sp>
      <p:sp>
        <p:nvSpPr>
          <p:cNvPr id="47" name="46 Rectángulo"/>
          <p:cNvSpPr/>
          <p:nvPr/>
        </p:nvSpPr>
        <p:spPr>
          <a:xfrm>
            <a:off x="3571868" y="2000240"/>
            <a:ext cx="35719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71612"/>
            <a:ext cx="589363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48 Rectángulo"/>
          <p:cNvSpPr/>
          <p:nvPr/>
        </p:nvSpPr>
        <p:spPr>
          <a:xfrm>
            <a:off x="2714612" y="1928802"/>
            <a:ext cx="78581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0" name="49 Conector recto"/>
          <p:cNvCxnSpPr/>
          <p:nvPr/>
        </p:nvCxnSpPr>
        <p:spPr>
          <a:xfrm>
            <a:off x="1000100" y="1928802"/>
            <a:ext cx="2714644" cy="1588"/>
          </a:xfrm>
          <a:prstGeom prst="line">
            <a:avLst/>
          </a:prstGeom>
          <a:ln w="603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0" name="Picture 14" descr="http://2.bp.blogspot.com/_-EmMvywq1Jw/Sg8xVwGtZkI/AAAAAAAAAQM/M2JD4kFFYVM/s400/gramsc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000504"/>
            <a:ext cx="1097599" cy="1404927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bg1"/>
                </a:solidFill>
                <a:latin typeface="Book Antiqua" pitchFamily="18" charset="0"/>
              </a:rPr>
              <a:t>2) </a:t>
            </a:r>
            <a:r>
              <a:rPr lang="es-ES_tradnl" dirty="0" smtClean="0">
                <a:latin typeface="Book Antiqua" pitchFamily="18" charset="0"/>
              </a:rPr>
              <a:t>Cronología</a:t>
            </a:r>
            <a:endParaRPr lang="es-ES" dirty="0">
              <a:latin typeface="Book Antiqua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571472" y="1142984"/>
            <a:ext cx="3929090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4286248" y="57148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286248" y="857232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4714876" y="285728"/>
            <a:ext cx="4143404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>
            <a:off x="500034" y="3357562"/>
            <a:ext cx="8286808" cy="1588"/>
          </a:xfrm>
          <a:prstGeom prst="line">
            <a:avLst/>
          </a:prstGeom>
          <a:ln w="273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571472" y="3357562"/>
            <a:ext cx="428628" cy="1588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>
            <a:off x="3785388" y="3357562"/>
            <a:ext cx="429422" cy="794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4858546" y="3356768"/>
            <a:ext cx="428628" cy="1588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5400000">
            <a:off x="4072728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>
            <a:off x="500034" y="3357562"/>
            <a:ext cx="8286808" cy="1588"/>
          </a:xfrm>
          <a:prstGeom prst="line">
            <a:avLst/>
          </a:prstGeom>
          <a:ln w="603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rot="5400000">
            <a:off x="8359008" y="3356768"/>
            <a:ext cx="428628" cy="1588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572266" y="3356768"/>
            <a:ext cx="428628" cy="1588"/>
          </a:xfrm>
          <a:prstGeom prst="line">
            <a:avLst/>
          </a:prstGeom>
          <a:ln w="349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428596" y="2786058"/>
            <a:ext cx="71438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1800</a:t>
            </a:r>
            <a:endParaRPr lang="es-ES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8215338" y="2786058"/>
            <a:ext cx="714380" cy="369332"/>
          </a:xfrm>
          <a:prstGeom prst="rect">
            <a:avLst/>
          </a:prstGeom>
          <a:solidFill>
            <a:schemeClr val="bg2"/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2000</a:t>
            </a:r>
            <a:endParaRPr lang="es-ES" b="1" dirty="0"/>
          </a:p>
        </p:txBody>
      </p:sp>
      <p:cxnSp>
        <p:nvCxnSpPr>
          <p:cNvPr id="29" name="28 Conector recto"/>
          <p:cNvCxnSpPr/>
          <p:nvPr/>
        </p:nvCxnSpPr>
        <p:spPr>
          <a:xfrm rot="5400000">
            <a:off x="4858546" y="3356768"/>
            <a:ext cx="428628" cy="1588"/>
          </a:xfrm>
          <a:prstGeom prst="line">
            <a:avLst/>
          </a:prstGeom>
          <a:ln w="349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4643438" y="2786058"/>
            <a:ext cx="71438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1900</a:t>
            </a:r>
            <a:endParaRPr lang="es-ES" b="1" dirty="0"/>
          </a:p>
        </p:txBody>
      </p:sp>
      <p:cxnSp>
        <p:nvCxnSpPr>
          <p:cNvPr id="31" name="30 Conector recto"/>
          <p:cNvCxnSpPr/>
          <p:nvPr/>
        </p:nvCxnSpPr>
        <p:spPr>
          <a:xfrm rot="5400000">
            <a:off x="8359008" y="3356768"/>
            <a:ext cx="428628" cy="1588"/>
          </a:xfrm>
          <a:prstGeom prst="line">
            <a:avLst/>
          </a:prstGeom>
          <a:ln w="349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1072332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5400000">
            <a:off x="1572398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2929720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rot="5400000">
            <a:off x="6573058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rot="5400000">
            <a:off x="7430314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 rot="5400000">
            <a:off x="4107653" y="3393281"/>
            <a:ext cx="357190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rot="5400000">
            <a:off x="3786976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928662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1818</a:t>
            </a:r>
            <a:endParaRPr lang="es-ES" b="1" dirty="0"/>
          </a:p>
        </p:txBody>
      </p:sp>
      <p:sp>
        <p:nvSpPr>
          <p:cNvPr id="40" name="39 CuadroTexto"/>
          <p:cNvSpPr txBox="1"/>
          <p:nvPr/>
        </p:nvSpPr>
        <p:spPr>
          <a:xfrm>
            <a:off x="1571604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1820</a:t>
            </a:r>
            <a:endParaRPr lang="es-ES" b="1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714612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1884</a:t>
            </a:r>
            <a:endParaRPr lang="es-ES" b="1" dirty="0"/>
          </a:p>
        </p:txBody>
      </p:sp>
      <p:sp>
        <p:nvSpPr>
          <p:cNvPr id="42" name="41 CuadroTexto"/>
          <p:cNvSpPr txBox="1"/>
          <p:nvPr/>
        </p:nvSpPr>
        <p:spPr>
          <a:xfrm>
            <a:off x="3571868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1888</a:t>
            </a:r>
            <a:endParaRPr lang="es-ES" b="1" dirty="0"/>
          </a:p>
        </p:txBody>
      </p:sp>
      <p:sp>
        <p:nvSpPr>
          <p:cNvPr id="43" name="42 CuadroTexto"/>
          <p:cNvSpPr txBox="1"/>
          <p:nvPr/>
        </p:nvSpPr>
        <p:spPr>
          <a:xfrm>
            <a:off x="4143372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1891</a:t>
            </a:r>
            <a:endParaRPr lang="es-ES" b="1" dirty="0"/>
          </a:p>
        </p:txBody>
      </p:sp>
      <p:sp>
        <p:nvSpPr>
          <p:cNvPr id="44" name="43 CuadroTexto"/>
          <p:cNvSpPr txBox="1"/>
          <p:nvPr/>
        </p:nvSpPr>
        <p:spPr>
          <a:xfrm>
            <a:off x="6429388" y="3643314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1918</a:t>
            </a:r>
            <a:endParaRPr lang="es-ES" b="1" dirty="0"/>
          </a:p>
        </p:txBody>
      </p:sp>
      <p:sp>
        <p:nvSpPr>
          <p:cNvPr id="45" name="44 CuadroTexto"/>
          <p:cNvSpPr txBox="1"/>
          <p:nvPr/>
        </p:nvSpPr>
        <p:spPr>
          <a:xfrm>
            <a:off x="7286644" y="3643314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1930</a:t>
            </a:r>
            <a:endParaRPr lang="es-ES" b="1" dirty="0"/>
          </a:p>
        </p:txBody>
      </p:sp>
      <p:pic>
        <p:nvPicPr>
          <p:cNvPr id="19458" name="Picture 2" descr="http://www.elcondeingles.com/esp/lote_ganga_imagen,NTUwJi4uL2ltZ3MvbG90ZXMvbG90ZV80MjkyMC5qcGc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071678"/>
            <a:ext cx="857256" cy="852580"/>
          </a:xfrm>
          <a:prstGeom prst="rect">
            <a:avLst/>
          </a:prstGeom>
          <a:noFill/>
        </p:spPr>
      </p:pic>
      <p:sp>
        <p:nvSpPr>
          <p:cNvPr id="54" name="53 Flecha abajo"/>
          <p:cNvSpPr/>
          <p:nvPr/>
        </p:nvSpPr>
        <p:spPr>
          <a:xfrm>
            <a:off x="2143108" y="3000372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60" name="Picture 4" descr="http://2.bp.blogspot.com/_21W3jSgjAyA/SY1iuSqh0oI/AAAAAAAAAbU/8_oCSoBTDsE/s400/bir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143116"/>
            <a:ext cx="857256" cy="881049"/>
          </a:xfrm>
          <a:prstGeom prst="rect">
            <a:avLst/>
          </a:prstGeom>
          <a:noFill/>
        </p:spPr>
      </p:pic>
      <p:sp>
        <p:nvSpPr>
          <p:cNvPr id="55" name="54 Flecha abajo"/>
          <p:cNvSpPr/>
          <p:nvPr/>
        </p:nvSpPr>
        <p:spPr>
          <a:xfrm>
            <a:off x="7786710" y="3071810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62" name="Picture 6" descr="http://www.marxismo.org/files/marxblancoynegr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143381"/>
            <a:ext cx="1109760" cy="1357322"/>
          </a:xfrm>
          <a:prstGeom prst="rect">
            <a:avLst/>
          </a:prstGeom>
          <a:noFill/>
        </p:spPr>
      </p:pic>
      <p:sp>
        <p:nvSpPr>
          <p:cNvPr id="61" name="60 Flecha doblada hacia arriba"/>
          <p:cNvSpPr/>
          <p:nvPr/>
        </p:nvSpPr>
        <p:spPr>
          <a:xfrm rot="10800000">
            <a:off x="428596" y="3786190"/>
            <a:ext cx="428628" cy="21431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64" name="Picture 8" descr="http://www.antoniomunoz.es/img/friedrich-engel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857760"/>
            <a:ext cx="978444" cy="1376344"/>
          </a:xfrm>
          <a:prstGeom prst="rect">
            <a:avLst/>
          </a:prstGeom>
          <a:noFill/>
        </p:spPr>
      </p:pic>
      <p:sp>
        <p:nvSpPr>
          <p:cNvPr id="65" name="64 Flecha abajo"/>
          <p:cNvSpPr/>
          <p:nvPr/>
        </p:nvSpPr>
        <p:spPr>
          <a:xfrm>
            <a:off x="1857356" y="4000504"/>
            <a:ext cx="14287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66" name="Picture 10" descr="http://www.psyparents.ru/files/knigi/blonskij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4143380"/>
            <a:ext cx="921024" cy="1357298"/>
          </a:xfrm>
          <a:prstGeom prst="rect">
            <a:avLst/>
          </a:prstGeom>
          <a:noFill/>
        </p:spPr>
      </p:pic>
      <p:sp>
        <p:nvSpPr>
          <p:cNvPr id="67" name="66 Flecha abajo"/>
          <p:cNvSpPr/>
          <p:nvPr/>
        </p:nvSpPr>
        <p:spPr>
          <a:xfrm rot="10800000" flipV="1">
            <a:off x="2928926" y="4000504"/>
            <a:ext cx="142876" cy="880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68" name="Picture 12" descr="http://2.bp.blogspot.com/_bhFOvHGXStc/TBfUDlh-dGI/AAAAAAAAADQ/2B9aeguZSuQ/s320/makarenko%5B1%5D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68" y="4786322"/>
            <a:ext cx="928694" cy="1214446"/>
          </a:xfrm>
          <a:prstGeom prst="rect">
            <a:avLst/>
          </a:prstGeom>
          <a:noFill/>
        </p:spPr>
      </p:pic>
      <p:sp>
        <p:nvSpPr>
          <p:cNvPr id="68" name="67 Flecha abajo"/>
          <p:cNvSpPr/>
          <p:nvPr/>
        </p:nvSpPr>
        <p:spPr>
          <a:xfrm>
            <a:off x="3857620" y="4000504"/>
            <a:ext cx="14287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70 Flecha doblada"/>
          <p:cNvSpPr/>
          <p:nvPr/>
        </p:nvSpPr>
        <p:spPr>
          <a:xfrm rot="5400000">
            <a:off x="4964909" y="3679033"/>
            <a:ext cx="214314" cy="2857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3" name="72 Flecha abajo"/>
          <p:cNvSpPr/>
          <p:nvPr/>
        </p:nvSpPr>
        <p:spPr>
          <a:xfrm>
            <a:off x="6786578" y="4071942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75" name="Picture 19" descr="http://3.bp.blogspot.com/_BTelJoEqTw8/TPwdX-It6MI/AAAAAAAAAZw/BBTfB5Y08NE/s400/Sukhomlinsk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72264" y="4214818"/>
            <a:ext cx="935154" cy="1404927"/>
          </a:xfrm>
          <a:prstGeom prst="rect">
            <a:avLst/>
          </a:prstGeom>
          <a:noFill/>
        </p:spPr>
      </p:pic>
      <p:cxnSp>
        <p:nvCxnSpPr>
          <p:cNvPr id="78" name="77 Conector recto"/>
          <p:cNvCxnSpPr/>
          <p:nvPr/>
        </p:nvCxnSpPr>
        <p:spPr>
          <a:xfrm rot="5400000">
            <a:off x="6393669" y="5322107"/>
            <a:ext cx="2215372" cy="794"/>
          </a:xfrm>
          <a:prstGeom prst="line">
            <a:avLst/>
          </a:prstGeom>
          <a:ln w="168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"/>
          <p:cNvCxnSpPr/>
          <p:nvPr/>
        </p:nvCxnSpPr>
        <p:spPr>
          <a:xfrm rot="5400000">
            <a:off x="5287174" y="3356768"/>
            <a:ext cx="428628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84 CuadroTexto"/>
          <p:cNvSpPr txBox="1"/>
          <p:nvPr/>
        </p:nvSpPr>
        <p:spPr>
          <a:xfrm>
            <a:off x="5286380" y="3571876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1907</a:t>
            </a:r>
            <a:endParaRPr lang="es-ES" b="1" dirty="0"/>
          </a:p>
        </p:txBody>
      </p:sp>
      <p:sp>
        <p:nvSpPr>
          <p:cNvPr id="86" name="85 Flecha abajo"/>
          <p:cNvSpPr/>
          <p:nvPr/>
        </p:nvSpPr>
        <p:spPr>
          <a:xfrm>
            <a:off x="5715008" y="4071942"/>
            <a:ext cx="14287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477" name="Picture 21" descr="http://3.bp.blogspot.com/_H9XHQ7KKuzE/SgynPQozLbI/AAAAAAAAACY/4hL0ZckrPm0/s200/Bourdieu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48" y="4071942"/>
            <a:ext cx="1071570" cy="1319210"/>
          </a:xfrm>
          <a:prstGeom prst="rect">
            <a:avLst/>
          </a:prstGeom>
          <a:noFill/>
        </p:spPr>
      </p:pic>
      <p:sp>
        <p:nvSpPr>
          <p:cNvPr id="89" name="88 CuadroTexto"/>
          <p:cNvSpPr txBox="1"/>
          <p:nvPr/>
        </p:nvSpPr>
        <p:spPr>
          <a:xfrm>
            <a:off x="0" y="5500702"/>
            <a:ext cx="1500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Karl Marx 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89 CuadroTexto"/>
          <p:cNvSpPr txBox="1"/>
          <p:nvPr/>
        </p:nvSpPr>
        <p:spPr>
          <a:xfrm>
            <a:off x="1500166" y="621508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Engels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90 CuadroTexto"/>
          <p:cNvSpPr txBox="1"/>
          <p:nvPr/>
        </p:nvSpPr>
        <p:spPr>
          <a:xfrm>
            <a:off x="2571736" y="55007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Blonskij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91 CuadroTexto"/>
          <p:cNvSpPr txBox="1"/>
          <p:nvPr/>
        </p:nvSpPr>
        <p:spPr>
          <a:xfrm>
            <a:off x="3357554" y="60007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Makarenko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92 Rectángulo"/>
          <p:cNvSpPr/>
          <p:nvPr/>
        </p:nvSpPr>
        <p:spPr>
          <a:xfrm>
            <a:off x="4500562" y="5357826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Gramsci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93 Rectángulo"/>
          <p:cNvSpPr/>
          <p:nvPr/>
        </p:nvSpPr>
        <p:spPr>
          <a:xfrm>
            <a:off x="5214942" y="6286520"/>
            <a:ext cx="145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Suchodolsky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6429388" y="5572140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Sujomlinski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95 Flecha doblada"/>
          <p:cNvSpPr/>
          <p:nvPr/>
        </p:nvSpPr>
        <p:spPr>
          <a:xfrm rot="5400000">
            <a:off x="8251057" y="3679033"/>
            <a:ext cx="285752" cy="50006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8" name="97 Rectángulo"/>
          <p:cNvSpPr/>
          <p:nvPr/>
        </p:nvSpPr>
        <p:spPr>
          <a:xfrm>
            <a:off x="7858148" y="5357826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Bordieu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Kliknij, aby powiekszyc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29256" y="4857760"/>
            <a:ext cx="1071570" cy="152022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52728"/>
          </a:xfrm>
        </p:spPr>
        <p:txBody>
          <a:bodyPr/>
          <a:lstStyle/>
          <a:p>
            <a:r>
              <a:rPr lang="es-ES_tradnl" dirty="0" smtClean="0">
                <a:solidFill>
                  <a:schemeClr val="bg1"/>
                </a:solidFill>
                <a:latin typeface="Book Antiqua" pitchFamily="18" charset="0"/>
              </a:rPr>
              <a:t>3) </a:t>
            </a:r>
            <a:r>
              <a:rPr lang="es-ES_tradnl" dirty="0" smtClean="0">
                <a:latin typeface="Book Antiqua" pitchFamily="18" charset="0"/>
              </a:rPr>
              <a:t>Blonskij</a:t>
            </a:r>
            <a:endParaRPr lang="es-ES" dirty="0">
              <a:latin typeface="Book Antiqua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500034" y="928670"/>
            <a:ext cx="3357586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Elipse"/>
          <p:cNvSpPr/>
          <p:nvPr/>
        </p:nvSpPr>
        <p:spPr>
          <a:xfrm>
            <a:off x="3428992" y="42860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428992" y="642918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4000496" y="142852"/>
            <a:ext cx="4857784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0" y="1142984"/>
            <a:ext cx="914400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8643966" y="1142984"/>
            <a:ext cx="500034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214678" y="1428736"/>
            <a:ext cx="5715040" cy="4929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_tradnl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ES_tradnl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-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Preocupación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por el niño, en el cual quiere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desarrollar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todo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su potencial 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a través de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la alegría, felicidad y libertad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_tradnl" sz="1600" baseline="0" dirty="0" smtClean="0">
              <a:latin typeface="Bookman Old Style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  <a:r>
              <a:rPr lang="es-ES_tradnl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- 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Para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llegar a la mente 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se tiene que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pasar por el corazón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_tradnl" sz="1600" dirty="0" smtClean="0">
              <a:latin typeface="Bookman Old Style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_tradnl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- 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El niño sólo puede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desarrollarse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en todas sus posibilidades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dentro de un ambiente         colectivo de trabajo y estimulo en busca del bien 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y del objetivo común.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es-ES_tradnl" sz="1600" dirty="0" smtClean="0">
              <a:latin typeface="Berlin Sans FB Demi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_tradnl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rial" pitchFamily="34" charset="0"/>
              </a:rPr>
              <a:t>- </a:t>
            </a:r>
            <a:r>
              <a:rPr kumimoji="0" lang="es-ES_tradnl" sz="16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" pitchFamily="34" charset="0"/>
              </a:rPr>
              <a:t>ESTRUCTURA EDUCATIVA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rial" pitchFamily="34" charset="0"/>
              </a:rPr>
              <a:t>:</a:t>
            </a:r>
            <a:r>
              <a:rPr kumimoji="0" lang="es-ES_tradnl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rial" pitchFamily="34" charset="0"/>
              </a:rPr>
              <a:t> </a:t>
            </a:r>
            <a:r>
              <a:rPr kumimoji="0" lang="es-ES_tradnl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basada en la industria para evitar la </a:t>
            </a:r>
            <a:r>
              <a:rPr kumimoji="0" lang="es-ES_tradnl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diferenciación de clase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baseline="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0" descr="http://www.psyparents.ru/files/knigi/blonsk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2971827" cy="3714752"/>
          </a:xfrm>
          <a:prstGeom prst="rect">
            <a:avLst/>
          </a:prstGeom>
          <a:noFill/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14282" y="5072074"/>
            <a:ext cx="2857520" cy="15716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ES" sz="1600" dirty="0" smtClean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AQUÍ VA EL VIDEO !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429124" y="142852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(1.884-1.941)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solidFill>
                  <a:schemeClr val="bg1"/>
                </a:solidFill>
                <a:latin typeface="Book Antiqua" pitchFamily="18" charset="0"/>
              </a:rPr>
              <a:t>4) </a:t>
            </a:r>
            <a:r>
              <a:rPr lang="es-ES_tradnl" dirty="0" smtClean="0">
                <a:latin typeface="Book Antiqua" pitchFamily="18" charset="0"/>
              </a:rPr>
              <a:t>Makarenko</a:t>
            </a:r>
            <a:endParaRPr lang="es-ES" dirty="0">
              <a:latin typeface="Book Antiqua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571472" y="1142984"/>
            <a:ext cx="3857652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4286248" y="57148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286248" y="78579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Proceso"/>
          <p:cNvSpPr/>
          <p:nvPr/>
        </p:nvSpPr>
        <p:spPr>
          <a:xfrm>
            <a:off x="714348" y="6429396"/>
            <a:ext cx="3429024" cy="428604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4714876" y="285728"/>
            <a:ext cx="4143404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61310" y="1585680"/>
            <a:ext cx="4214842" cy="4929222"/>
          </a:xfr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1900" b="1" dirty="0" smtClean="0"/>
              <a:t>Crear conciencia de grupo </a:t>
            </a:r>
            <a:r>
              <a:rPr lang="es-ES" sz="1900" dirty="0" smtClean="0"/>
              <a:t>(prevalece el grupo antes que la individualidad)</a:t>
            </a:r>
          </a:p>
          <a:p>
            <a:pPr algn="just">
              <a:buNone/>
            </a:pPr>
            <a:endParaRPr lang="es-ES" sz="1900" dirty="0" smtClean="0"/>
          </a:p>
          <a:p>
            <a:pPr algn="just"/>
            <a:r>
              <a:rPr lang="es-ES" sz="1900" dirty="0" smtClean="0"/>
              <a:t>Trabajo para la formación integral, aunque </a:t>
            </a:r>
            <a:r>
              <a:rPr lang="es-ES" sz="1900" b="1" dirty="0" smtClean="0"/>
              <a:t>subordinado a los intereses del grupo y para la utilidad de la sociedad.</a:t>
            </a:r>
          </a:p>
          <a:p>
            <a:pPr algn="just">
              <a:buNone/>
            </a:pPr>
            <a:endParaRPr lang="es-ES" sz="1900" dirty="0" smtClean="0"/>
          </a:p>
          <a:p>
            <a:pPr algn="just"/>
            <a:r>
              <a:rPr lang="es-ES" sz="1900" dirty="0" smtClean="0"/>
              <a:t>Eliminar la división social del trabajo, buscando la </a:t>
            </a:r>
            <a:r>
              <a:rPr lang="es-ES" sz="1900" b="1" dirty="0" smtClean="0"/>
              <a:t>igualdad</a:t>
            </a:r>
            <a:r>
              <a:rPr lang="es-ES" sz="1900" dirty="0" smtClean="0"/>
              <a:t>.</a:t>
            </a:r>
          </a:p>
          <a:p>
            <a:pPr algn="just">
              <a:buNone/>
            </a:pPr>
            <a:endParaRPr lang="es-ES" sz="1900" dirty="0" smtClean="0"/>
          </a:p>
          <a:p>
            <a:pPr algn="just"/>
            <a:r>
              <a:rPr lang="es-ES" sz="1900" dirty="0" smtClean="0"/>
              <a:t>Contraposición a ROUSSEAU :"</a:t>
            </a:r>
            <a:r>
              <a:rPr lang="es-ES" sz="1900" i="1" dirty="0" smtClean="0"/>
              <a:t>El niño no es ni bueno ni malo por naturaleza, sino que depende de la educación que reciba"</a:t>
            </a:r>
            <a:r>
              <a:rPr lang="es-ES" sz="1900" dirty="0" smtClean="0"/>
              <a:t/>
            </a:r>
            <a:br>
              <a:rPr lang="es-ES" sz="1900" dirty="0" smtClean="0"/>
            </a:br>
            <a:endParaRPr lang="es-ES" sz="1900" dirty="0" smtClean="0"/>
          </a:p>
          <a:p>
            <a:pPr algn="just"/>
            <a:r>
              <a:rPr lang="es-ES" sz="1900" dirty="0" smtClean="0"/>
              <a:t>Para todo ello, es necesario </a:t>
            </a:r>
            <a:r>
              <a:rPr lang="es-ES" sz="1900" b="1" dirty="0" smtClean="0"/>
              <a:t>DICIPLINA</a:t>
            </a:r>
            <a:r>
              <a:rPr lang="es-ES" sz="1900" dirty="0" smtClean="0"/>
              <a:t> y </a:t>
            </a:r>
            <a:r>
              <a:rPr lang="es-ES" sz="1900" b="1" dirty="0" smtClean="0"/>
              <a:t>ORGANIZACIÓN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10" name="Picture 12" descr="http://2.bp.blogspot.com/_bhFOvHGXStc/TBfUDlh-dGI/AAAAAAAAADQ/2B9aeguZSuQ/s320/makarenko%5B1%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571612"/>
            <a:ext cx="1928826" cy="1928826"/>
          </a:xfrm>
          <a:prstGeom prst="rect">
            <a:avLst/>
          </a:prstGeom>
          <a:noFill/>
        </p:spPr>
      </p:pic>
      <p:pic>
        <p:nvPicPr>
          <p:cNvPr id="15" name="maricru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00562" y="3482530"/>
            <a:ext cx="4499258" cy="337547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5000628" y="21429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(1.888-1.939)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52728"/>
          </a:xfrm>
        </p:spPr>
        <p:txBody>
          <a:bodyPr>
            <a:noAutofit/>
          </a:bodyPr>
          <a:lstStyle/>
          <a:p>
            <a:r>
              <a:rPr lang="es-ES_tradnl" sz="6000" dirty="0" smtClean="0">
                <a:solidFill>
                  <a:schemeClr val="bg1"/>
                </a:solidFill>
                <a:latin typeface="Book Antiqua" pitchFamily="18" charset="0"/>
              </a:rPr>
              <a:t>5)</a:t>
            </a:r>
            <a:r>
              <a:rPr lang="es-ES" sz="6000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s-ES" sz="6000" dirty="0" smtClean="0">
                <a:latin typeface="Book Antiqua" pitchFamily="18" charset="0"/>
              </a:rPr>
              <a:t>Gramsci</a:t>
            </a:r>
            <a:endParaRPr lang="es-ES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643050"/>
            <a:ext cx="8215370" cy="1857388"/>
          </a:xfr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es-ES" sz="1600" dirty="0" smtClean="0">
                <a:latin typeface="Bookman Old Style" pitchFamily="18" charset="0"/>
              </a:rPr>
              <a:t>Cambiar el país desde </a:t>
            </a:r>
            <a:r>
              <a:rPr lang="es-ES" sz="1600" b="1" dirty="0" smtClean="0">
                <a:latin typeface="Bookman Old Style" pitchFamily="18" charset="0"/>
              </a:rPr>
              <a:t>la cultura</a:t>
            </a:r>
            <a:r>
              <a:rPr lang="es-ES" sz="1600" dirty="0" smtClean="0">
                <a:latin typeface="Bookman Old Style" pitchFamily="18" charset="0"/>
              </a:rPr>
              <a:t>.</a:t>
            </a:r>
          </a:p>
          <a:p>
            <a:pPr algn="just">
              <a:buNone/>
            </a:pPr>
            <a:endParaRPr lang="es-ES" sz="1600" dirty="0" smtClean="0">
              <a:latin typeface="Bookman Old Style" pitchFamily="18" charset="0"/>
            </a:endParaRPr>
          </a:p>
          <a:p>
            <a:pPr algn="just"/>
            <a:r>
              <a:rPr lang="es-ES_tradnl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Batang" pitchFamily="18" charset="-127"/>
              </a:rPr>
              <a:t>Educación</a:t>
            </a:r>
            <a:r>
              <a:rPr lang="es-ES_tradnl" sz="1600" dirty="0" smtClean="0">
                <a:latin typeface="Bookman Old Style" pitchFamily="18" charset="0"/>
              </a:rPr>
              <a:t>: posición intermedia </a:t>
            </a:r>
            <a:r>
              <a:rPr lang="es-ES_tradnl" sz="1600" b="1" dirty="0" smtClean="0">
                <a:latin typeface="Bookman Old Style" pitchFamily="18" charset="0"/>
              </a:rPr>
              <a:t>entre autoritarismo y espontaneísmo</a:t>
            </a:r>
            <a:r>
              <a:rPr lang="es-ES_tradnl" sz="1600" dirty="0" smtClean="0">
                <a:latin typeface="Bookman Old Style" pitchFamily="18" charset="0"/>
              </a:rPr>
              <a:t>.</a:t>
            </a:r>
          </a:p>
          <a:p>
            <a:pPr algn="just">
              <a:buNone/>
            </a:pPr>
            <a:endParaRPr lang="es-ES_tradnl" sz="1600" dirty="0" smtClean="0">
              <a:latin typeface="Bookman Old Style" pitchFamily="18" charset="0"/>
            </a:endParaRPr>
          </a:p>
          <a:p>
            <a:pPr algn="just"/>
            <a:r>
              <a:rPr lang="es-ES_tradnl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Batang" pitchFamily="18" charset="-127"/>
              </a:rPr>
              <a:t>Maestro</a:t>
            </a:r>
            <a:r>
              <a:rPr lang="es-ES_tradnl" sz="1600" dirty="0" smtClean="0">
                <a:latin typeface="Bookman Old Style" pitchFamily="18" charset="0"/>
              </a:rPr>
              <a:t>: </a:t>
            </a:r>
            <a:r>
              <a:rPr lang="es-ES_tradnl" sz="1600" b="1" dirty="0" smtClean="0">
                <a:latin typeface="Bookman Old Style" pitchFamily="18" charset="0"/>
              </a:rPr>
              <a:t>representante de </a:t>
            </a:r>
            <a:r>
              <a:rPr lang="es-ES_tradnl" sz="1600" dirty="0" smtClean="0">
                <a:latin typeface="Bookman Old Style" pitchFamily="18" charset="0"/>
              </a:rPr>
              <a:t>la</a:t>
            </a:r>
            <a:r>
              <a:rPr lang="es-ES_tradnl" sz="1600" b="1" dirty="0" smtClean="0">
                <a:latin typeface="Bookman Old Style" pitchFamily="18" charset="0"/>
              </a:rPr>
              <a:t> </a:t>
            </a:r>
            <a:r>
              <a:rPr lang="es-ES_tradnl" sz="1600" dirty="0" smtClean="0">
                <a:latin typeface="Bookman Old Style" pitchFamily="18" charset="0"/>
              </a:rPr>
              <a:t>conciencia critica de </a:t>
            </a:r>
            <a:r>
              <a:rPr lang="es-ES_tradnl" sz="1600" b="1" dirty="0" smtClean="0">
                <a:latin typeface="Bookman Old Style" pitchFamily="18" charset="0"/>
              </a:rPr>
              <a:t>la sociedad</a:t>
            </a:r>
            <a:r>
              <a:rPr lang="es-ES_tradnl" sz="1600" dirty="0" smtClean="0">
                <a:latin typeface="Bookman Old Style" pitchFamily="18" charset="0"/>
              </a:rPr>
              <a:t>.</a:t>
            </a:r>
          </a:p>
          <a:p>
            <a:pPr algn="just">
              <a:buNone/>
            </a:pPr>
            <a:endParaRPr lang="es-ES_tradnl" sz="1600" dirty="0" smtClean="0">
              <a:latin typeface="Bookman Old Style" pitchFamily="18" charset="0"/>
            </a:endParaRPr>
          </a:p>
          <a:p>
            <a:pPr algn="just"/>
            <a:r>
              <a:rPr lang="es-ES_tradnl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Batang" pitchFamily="18" charset="-127"/>
              </a:rPr>
              <a:t>ESCUELA UNICA Y OBLIGATORIA.</a:t>
            </a:r>
          </a:p>
          <a:p>
            <a:pPr algn="just">
              <a:buNone/>
            </a:pPr>
            <a:r>
              <a:rPr lang="es-ES" sz="1600" dirty="0" smtClean="0">
                <a:latin typeface="Bookman Old Style" pitchFamily="18" charset="0"/>
              </a:rPr>
              <a:t> </a:t>
            </a:r>
            <a:endParaRPr lang="es-ES" sz="1600" b="1" dirty="0" smtClean="0">
              <a:latin typeface="Bookman Old Style" pitchFamily="18" charset="0"/>
            </a:endParaRPr>
          </a:p>
          <a:p>
            <a:pPr lvl="0" algn="just">
              <a:buNone/>
            </a:pPr>
            <a:endParaRPr lang="es-ES" sz="1600" dirty="0" smtClean="0"/>
          </a:p>
        </p:txBody>
      </p:sp>
      <p:cxnSp>
        <p:nvCxnSpPr>
          <p:cNvPr id="4" name="3 Conector recto"/>
          <p:cNvCxnSpPr/>
          <p:nvPr/>
        </p:nvCxnSpPr>
        <p:spPr>
          <a:xfrm>
            <a:off x="571472" y="1285860"/>
            <a:ext cx="3929090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Elipse"/>
          <p:cNvSpPr/>
          <p:nvPr/>
        </p:nvSpPr>
        <p:spPr>
          <a:xfrm>
            <a:off x="4286248" y="642918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4286248" y="857232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4714876" y="428604"/>
            <a:ext cx="4143404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Picture 14" descr="http://2.bp.blogspot.com/_-EmMvywq1Jw/Sg8xVwGtZkI/AAAAAAAAAQM/M2JD4kFFYVM/s400/gramsc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357694"/>
            <a:ext cx="2126498" cy="2303162"/>
          </a:xfrm>
          <a:prstGeom prst="rect">
            <a:avLst/>
          </a:prstGeom>
          <a:noFill/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786182" y="3571876"/>
            <a:ext cx="5143536" cy="3286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ES" sz="1600" dirty="0" smtClean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       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AQUÍ VA EL VIDEO !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0" y="3571876"/>
            <a:ext cx="5500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i="1" dirty="0" smtClean="0">
                <a:latin typeface="Bell MT" pitchFamily="18" charset="0"/>
              </a:rPr>
              <a:t>"El pesimismo es un asunto de la inteligencia; </a:t>
            </a:r>
          </a:p>
          <a:p>
            <a:pPr algn="just"/>
            <a:r>
              <a:rPr lang="es-ES" i="1" dirty="0" smtClean="0">
                <a:latin typeface="Bell MT" pitchFamily="18" charset="0"/>
              </a:rPr>
              <a:t>           el optimismo, de la voluntad”</a:t>
            </a:r>
          </a:p>
        </p:txBody>
      </p:sp>
      <p:pic>
        <p:nvPicPr>
          <p:cNvPr id="16" name="ASIA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000496" y="3709266"/>
            <a:ext cx="4770967" cy="3148734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4786282" y="357166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(1.891-1.937)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5400" dirty="0" smtClean="0">
                <a:solidFill>
                  <a:schemeClr val="bg1"/>
                </a:solidFill>
                <a:latin typeface="Book Antiqua" pitchFamily="18" charset="0"/>
              </a:rPr>
              <a:t>6) </a:t>
            </a:r>
            <a:r>
              <a:rPr lang="es-ES_tradnl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Suchodolsky</a:t>
            </a:r>
            <a:endParaRPr lang="es-ES" sz="5400" dirty="0">
              <a:latin typeface="Book Antiq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285720" y="1571612"/>
            <a:ext cx="8429684" cy="2071702"/>
          </a:xfr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s-ES_tradnl" dirty="0" smtClean="0">
                <a:latin typeface="Book Antiqua" pitchFamily="18" charset="0"/>
              </a:rPr>
              <a:t>Se basa en una educación socialista con el </a:t>
            </a:r>
            <a:r>
              <a:rPr lang="es-ES_tradnl" b="1" dirty="0" smtClean="0">
                <a:latin typeface="Book Antiqua" pitchFamily="18" charset="0"/>
              </a:rPr>
              <a:t>objetivo</a:t>
            </a:r>
            <a:r>
              <a:rPr lang="es-ES_tradnl" dirty="0" smtClean="0">
                <a:latin typeface="Book Antiqua" pitchFamily="18" charset="0"/>
              </a:rPr>
              <a:t> de </a:t>
            </a:r>
            <a:r>
              <a:rPr lang="es-ES_tradnl" b="1" dirty="0" smtClean="0">
                <a:latin typeface="Book Antiqua" pitchFamily="18" charset="0"/>
              </a:rPr>
              <a:t>centrarse en la sociedad, cultura y trabajo</a:t>
            </a:r>
          </a:p>
          <a:p>
            <a:endParaRPr lang="es-ES_tradnl" dirty="0" smtClean="0">
              <a:latin typeface="Book Antiqua" pitchFamily="18" charset="0"/>
            </a:endParaRPr>
          </a:p>
          <a:p>
            <a:r>
              <a:rPr lang="es-ES_tradnl" dirty="0" smtClean="0">
                <a:latin typeface="Book Antiqua" pitchFamily="18" charset="0"/>
              </a:rPr>
              <a:t>La E.S  debe incluir en el alumno </a:t>
            </a:r>
            <a:r>
              <a:rPr lang="es-ES_tradnl" b="1" dirty="0" smtClean="0">
                <a:latin typeface="Book Antiqua" pitchFamily="18" charset="0"/>
              </a:rPr>
              <a:t>una cooperación, participación y unión de esfuerzos.</a:t>
            </a:r>
          </a:p>
          <a:p>
            <a:endParaRPr lang="es-ES_tradnl" dirty="0" smtClean="0">
              <a:latin typeface="Book Antiqua" pitchFamily="18" charset="0"/>
            </a:endParaRPr>
          </a:p>
          <a:p>
            <a:r>
              <a:rPr lang="es-ES_tradnl" dirty="0" smtClean="0">
                <a:latin typeface="Book Antiqua" pitchFamily="18" charset="0"/>
              </a:rPr>
              <a:t>Construcción de </a:t>
            </a:r>
            <a:r>
              <a:rPr lang="es-ES_tradnl" b="1" dirty="0" smtClean="0">
                <a:latin typeface="Book Antiqua" pitchFamily="18" charset="0"/>
              </a:rPr>
              <a:t>hombre nuevo</a:t>
            </a:r>
          </a:p>
          <a:p>
            <a:endParaRPr lang="es-ES_tradnl" b="1" dirty="0" smtClean="0">
              <a:latin typeface="Book Antiqua" pitchFamily="18" charset="0"/>
            </a:endParaRPr>
          </a:p>
          <a:p>
            <a:r>
              <a:rPr lang="es-ES_tradnl" b="1" dirty="0" smtClean="0">
                <a:latin typeface="Book Antiqua" pitchFamily="18" charset="0"/>
              </a:rPr>
              <a:t>Adaptarse a una nueva situación </a:t>
            </a:r>
            <a:r>
              <a:rPr lang="es-ES_tradnl" dirty="0" smtClean="0">
                <a:latin typeface="Book Antiqua" pitchFamily="18" charset="0"/>
              </a:rPr>
              <a:t>planteada en la sociedad</a:t>
            </a:r>
            <a:endParaRPr lang="es-ES" dirty="0">
              <a:latin typeface="Book Antiqua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571472" y="1142984"/>
            <a:ext cx="4857784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5357818" y="57148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5357818" y="78579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5643570" y="357166"/>
            <a:ext cx="3500430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786182" y="4000504"/>
            <a:ext cx="4143404" cy="2500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ES" sz="1600" dirty="0" smtClean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       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AQUÍ VA EL VIDEO !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Kliknij, aby powiekszy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3714752"/>
            <a:ext cx="2215606" cy="314324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5643570" y="285728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(1.907-1.992)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arme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71802" y="3763842"/>
            <a:ext cx="5500725" cy="3094158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5400" dirty="0" smtClean="0">
                <a:solidFill>
                  <a:schemeClr val="bg1"/>
                </a:solidFill>
                <a:latin typeface="Book Antiqua" pitchFamily="18" charset="0"/>
              </a:rPr>
              <a:t>7)</a:t>
            </a:r>
            <a:r>
              <a:rPr lang="es-ES_tradnl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Sujomlinski</a:t>
            </a:r>
            <a:endParaRPr lang="es-ES" sz="5400" dirty="0">
              <a:latin typeface="Book Antiqua" pitchFamily="18" charset="0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357158" y="1571613"/>
            <a:ext cx="8643998" cy="1428759"/>
          </a:xfrm>
          <a:solidFill>
            <a:schemeClr val="accent1">
              <a:lumMod val="20000"/>
              <a:lumOff val="80000"/>
            </a:schemeClr>
          </a:solidFill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s-ES_tradnl" sz="2000" dirty="0" smtClean="0">
                <a:latin typeface="Book Antiqua" pitchFamily="18" charset="0"/>
              </a:rPr>
              <a:t>Basa su obra en el idealismo y  en la educación socialista.</a:t>
            </a:r>
          </a:p>
          <a:p>
            <a:r>
              <a:rPr lang="es-ES_tradnl" sz="2000" dirty="0" smtClean="0">
                <a:latin typeface="Book Antiqua" pitchFamily="18" charset="0"/>
              </a:rPr>
              <a:t>Creó la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ESCUELA DE LA ALEGRÍA</a:t>
            </a:r>
            <a:r>
              <a:rPr lang="es-ES_tradnl" sz="2000" dirty="0" smtClean="0">
                <a:latin typeface="Book Antiqua" pitchFamily="18" charset="0"/>
              </a:rPr>
              <a:t>.</a:t>
            </a:r>
          </a:p>
          <a:p>
            <a:r>
              <a:rPr lang="es-ES_tradnl" sz="2000" dirty="0" smtClean="0">
                <a:latin typeface="Book Antiqua" pitchFamily="18" charset="0"/>
              </a:rPr>
              <a:t>Su escuela ofrece el mejor ambiente para que los niños adquieran los conocimientos necesarios.</a:t>
            </a:r>
          </a:p>
          <a:p>
            <a:r>
              <a:rPr lang="es-ES_tradnl" sz="2000" dirty="0" smtClean="0">
                <a:latin typeface="Book Antiqua" pitchFamily="18" charset="0"/>
              </a:rPr>
              <a:t>Ve lo comunitario como un medio para desarrollar al hombre comunista.</a:t>
            </a:r>
            <a:endParaRPr lang="es-ES" sz="2000" dirty="0">
              <a:latin typeface="Book Antiqua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28596" y="1142984"/>
            <a:ext cx="5072098" cy="1588"/>
          </a:xfrm>
          <a:prstGeom prst="line">
            <a:avLst/>
          </a:prstGeom>
          <a:ln w="603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Elipse"/>
          <p:cNvSpPr/>
          <p:nvPr/>
        </p:nvSpPr>
        <p:spPr>
          <a:xfrm>
            <a:off x="5214942" y="57148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214942" y="78579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572132" y="285728"/>
            <a:ext cx="3571868" cy="8572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Picture 19" descr="http://3.bp.blogspot.com/_BTelJoEqTw8/TPwdX-It6MI/AAAAAAAAAZw/BBTfB5Y08NE/s400/Sukhomlinsk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01634"/>
            <a:ext cx="2500330" cy="3756366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5572132" y="21429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(1.918-1.970)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Personalizado 1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6B1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ersonalizado 1">
      <a:majorFont>
        <a:latin typeface="Cooper Black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828</TotalTime>
  <Words>561</Words>
  <Application>Microsoft Office PowerPoint</Application>
  <PresentationFormat>Presentación en pantalla (4:3)</PresentationFormat>
  <Paragraphs>117</Paragraphs>
  <Slides>10</Slides>
  <Notes>1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Módulo</vt:lpstr>
      <vt:lpstr>       Los  pedagogos  socialistas.</vt:lpstr>
      <vt:lpstr>   Índice :</vt:lpstr>
      <vt:lpstr>1) Introducción</vt:lpstr>
      <vt:lpstr>2) Cronología</vt:lpstr>
      <vt:lpstr>3) Blonskij</vt:lpstr>
      <vt:lpstr>4) Makarenko</vt:lpstr>
      <vt:lpstr>5) Gramsci</vt:lpstr>
      <vt:lpstr>6) Suchodolsky</vt:lpstr>
      <vt:lpstr>7) Sujomlinski</vt:lpstr>
      <vt:lpstr>8) Passaron y Bordieu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 DE  ACCIÓN TUTORIAL.</dc:title>
  <dc:creator>Admin</dc:creator>
  <cp:lastModifiedBy>Admin</cp:lastModifiedBy>
  <cp:revision>92</cp:revision>
  <dcterms:created xsi:type="dcterms:W3CDTF">2011-01-10T23:51:41Z</dcterms:created>
  <dcterms:modified xsi:type="dcterms:W3CDTF">2011-01-17T21:51:33Z</dcterms:modified>
</cp:coreProperties>
</file>